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ontserrat Semi-Bold" charset="1" panose="00000700000000000000"/>
      <p:regular r:id="rId16"/>
    </p:embeddedFont>
    <p:embeddedFont>
      <p:font typeface="Montserrat Semi-Bold Bold" charset="1" panose="00000800000000000000"/>
      <p:regular r:id="rId17"/>
    </p:embeddedFont>
    <p:embeddedFont>
      <p:font typeface="Montserrat Semi-Bold Italics" charset="1" panose="00000700000000000000"/>
      <p:regular r:id="rId18"/>
    </p:embeddedFont>
    <p:embeddedFont>
      <p:font typeface="Montserrat Semi-Bold Bold Italics" charset="1" panose="00000800000000000000"/>
      <p:regular r:id="rId19"/>
    </p:embeddedFont>
    <p:embeddedFont>
      <p:font typeface="Montserrat" charset="1" panose="00000500000000000000"/>
      <p:regular r:id="rId20"/>
    </p:embeddedFont>
    <p:embeddedFont>
      <p:font typeface="Montserrat Bold" charset="1" panose="00000600000000000000"/>
      <p:regular r:id="rId21"/>
    </p:embeddedFont>
    <p:embeddedFont>
      <p:font typeface="Montserrat Italics" charset="1" panose="00000500000000000000"/>
      <p:regular r:id="rId22"/>
    </p:embeddedFont>
    <p:embeddedFont>
      <p:font typeface="Montserrat Bold Italics" charset="1" panose="000006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DC9C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796682" y="-607108"/>
            <a:ext cx="5750608" cy="5750608"/>
          </a:xfrm>
          <a:prstGeom prst="rect">
            <a:avLst/>
          </a:prstGeom>
        </p:spPr>
      </p:pic>
      <p:grpSp>
        <p:nvGrpSpPr>
          <p:cNvPr name="Group 3" id="3"/>
          <p:cNvGrpSpPr/>
          <p:nvPr/>
        </p:nvGrpSpPr>
        <p:grpSpPr>
          <a:xfrm rot="0">
            <a:off x="1031069" y="1028700"/>
            <a:ext cx="11117792" cy="4269722"/>
            <a:chOff x="0" y="0"/>
            <a:chExt cx="14823723" cy="5692963"/>
          </a:xfrm>
        </p:grpSpPr>
        <p:sp>
          <p:nvSpPr>
            <p:cNvPr name="TextBox 4" id="4"/>
            <p:cNvSpPr txBox="true"/>
            <p:nvPr/>
          </p:nvSpPr>
          <p:spPr>
            <a:xfrm rot="0">
              <a:off x="0" y="0"/>
              <a:ext cx="10960809" cy="3403600"/>
            </a:xfrm>
            <a:prstGeom prst="rect">
              <a:avLst/>
            </a:prstGeom>
          </p:spPr>
          <p:txBody>
            <a:bodyPr anchor="t" rtlCol="false" tIns="0" lIns="0" bIns="0" rIns="0">
              <a:spAutoFit/>
            </a:bodyPr>
            <a:lstStyle/>
            <a:p>
              <a:pPr>
                <a:lnSpc>
                  <a:spcPts val="10107"/>
                </a:lnSpc>
              </a:pPr>
              <a:r>
                <a:rPr lang="en-US" sz="8423">
                  <a:solidFill>
                    <a:srgbClr val="000000"/>
                  </a:solidFill>
                  <a:latin typeface="Montserrat Semi-Bold"/>
                </a:rPr>
                <a:t>Ingenious-HACKATHON</a:t>
              </a:r>
            </a:p>
          </p:txBody>
        </p:sp>
        <p:sp>
          <p:nvSpPr>
            <p:cNvPr name="TextBox 5" id="5"/>
            <p:cNvSpPr txBox="true"/>
            <p:nvPr/>
          </p:nvSpPr>
          <p:spPr>
            <a:xfrm rot="0">
              <a:off x="0" y="3991163"/>
              <a:ext cx="14823723" cy="1701800"/>
            </a:xfrm>
            <a:prstGeom prst="rect">
              <a:avLst/>
            </a:prstGeom>
          </p:spPr>
          <p:txBody>
            <a:bodyPr anchor="t" rtlCol="false" tIns="0" lIns="0" bIns="0" rIns="0">
              <a:spAutoFit/>
            </a:bodyPr>
            <a:lstStyle/>
            <a:p>
              <a:pPr>
                <a:lnSpc>
                  <a:spcPts val="10107"/>
                </a:lnSpc>
              </a:pPr>
              <a:r>
                <a:rPr lang="en-US" sz="8423">
                  <a:solidFill>
                    <a:srgbClr val="314964"/>
                  </a:solidFill>
                  <a:latin typeface="Montserrat Semi-Bold"/>
                </a:rPr>
                <a:t>2022</a:t>
              </a:r>
            </a:p>
          </p:txBody>
        </p:sp>
      </p:grpSp>
      <p:sp>
        <p:nvSpPr>
          <p:cNvPr name="TextBox 6" id="6"/>
          <p:cNvSpPr txBox="true"/>
          <p:nvPr/>
        </p:nvSpPr>
        <p:spPr>
          <a:xfrm rot="0">
            <a:off x="1031069" y="5861206"/>
            <a:ext cx="9066547" cy="2590800"/>
          </a:xfrm>
          <a:prstGeom prst="rect">
            <a:avLst/>
          </a:prstGeom>
        </p:spPr>
        <p:txBody>
          <a:bodyPr anchor="t" rtlCol="false" tIns="0" lIns="0" bIns="0" rIns="0">
            <a:spAutoFit/>
          </a:bodyPr>
          <a:lstStyle/>
          <a:p>
            <a:pPr>
              <a:lnSpc>
                <a:spcPts val="4199"/>
              </a:lnSpc>
            </a:pPr>
            <a:r>
              <a:rPr lang="en-US" spc="179" sz="2999">
                <a:solidFill>
                  <a:srgbClr val="314964"/>
                </a:solidFill>
                <a:latin typeface="Montserrat"/>
              </a:rPr>
              <a:t>SHAIL PATEL - AU1940142</a:t>
            </a:r>
          </a:p>
          <a:p>
            <a:pPr>
              <a:lnSpc>
                <a:spcPts val="4199"/>
              </a:lnSpc>
            </a:pPr>
            <a:r>
              <a:rPr lang="en-US" spc="179" sz="2999">
                <a:solidFill>
                  <a:srgbClr val="314964"/>
                </a:solidFill>
                <a:latin typeface="Montserrat"/>
              </a:rPr>
              <a:t>JAP PUROHIT - AU1940109</a:t>
            </a:r>
          </a:p>
          <a:p>
            <a:pPr>
              <a:lnSpc>
                <a:spcPts val="4199"/>
              </a:lnSpc>
            </a:pPr>
            <a:r>
              <a:rPr lang="en-US" spc="179" sz="2999">
                <a:solidFill>
                  <a:srgbClr val="314964"/>
                </a:solidFill>
                <a:latin typeface="Montserrat"/>
              </a:rPr>
              <a:t>POOJAN SHETH - AU1940282</a:t>
            </a:r>
          </a:p>
          <a:p>
            <a:pPr>
              <a:lnSpc>
                <a:spcPts val="4199"/>
              </a:lnSpc>
            </a:pPr>
            <a:r>
              <a:rPr lang="en-US" spc="179" sz="2999">
                <a:solidFill>
                  <a:srgbClr val="314964"/>
                </a:solidFill>
                <a:latin typeface="Montserrat"/>
              </a:rPr>
              <a:t>SAHIL MISKEEN - AU1940267</a:t>
            </a:r>
          </a:p>
          <a:p>
            <a:pPr>
              <a:lnSpc>
                <a:spcPts val="4199"/>
              </a:lnSpc>
            </a:pPr>
            <a:r>
              <a:rPr lang="en-US" spc="179" sz="2999">
                <a:solidFill>
                  <a:srgbClr val="314964"/>
                </a:solidFill>
                <a:latin typeface="Montserrat"/>
              </a:rPr>
              <a:t>RAJ GARIWALA - AU1940118</a:t>
            </a:r>
          </a:p>
        </p:txBody>
      </p:sp>
      <p:sp>
        <p:nvSpPr>
          <p:cNvPr name="AutoShape 7" id="7"/>
          <p:cNvSpPr/>
          <p:nvPr/>
        </p:nvSpPr>
        <p:spPr>
          <a:xfrm rot="0">
            <a:off x="1028700" y="8771310"/>
            <a:ext cx="7213702" cy="0"/>
          </a:xfrm>
          <a:prstGeom prst="line">
            <a:avLst/>
          </a:prstGeom>
          <a:ln cap="rnd" w="9525">
            <a:solidFill>
              <a:srgbClr val="314964"/>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CDC9C4"/>
        </a:solidFill>
      </p:bgPr>
    </p:bg>
    <p:spTree>
      <p:nvGrpSpPr>
        <p:cNvPr id="1" name=""/>
        <p:cNvGrpSpPr/>
        <p:nvPr/>
      </p:nvGrpSpPr>
      <p:grpSpPr>
        <a:xfrm>
          <a:off x="0" y="0"/>
          <a:ext cx="0" cy="0"/>
          <a:chOff x="0" y="0"/>
          <a:chExt cx="0" cy="0"/>
        </a:xfrm>
      </p:grpSpPr>
      <p:sp>
        <p:nvSpPr>
          <p:cNvPr name="AutoShape 2" id="2"/>
          <p:cNvSpPr/>
          <p:nvPr/>
        </p:nvSpPr>
        <p:spPr>
          <a:xfrm rot="0">
            <a:off x="1028700" y="8771310"/>
            <a:ext cx="7213702" cy="0"/>
          </a:xfrm>
          <a:prstGeom prst="line">
            <a:avLst/>
          </a:prstGeom>
          <a:ln cap="rnd" w="9525">
            <a:solidFill>
              <a:srgbClr val="314964"/>
            </a:solidFill>
            <a:prstDash val="solid"/>
            <a:headEnd type="none" len="sm" w="sm"/>
            <a:tailEnd type="none" len="sm" w="sm"/>
          </a:ln>
        </p:spPr>
      </p:sp>
      <p:grpSp>
        <p:nvGrpSpPr>
          <p:cNvPr name="Group 3" id="3"/>
          <p:cNvGrpSpPr/>
          <p:nvPr/>
        </p:nvGrpSpPr>
        <p:grpSpPr>
          <a:xfrm rot="0">
            <a:off x="1028700" y="1028700"/>
            <a:ext cx="17259300" cy="1704975"/>
            <a:chOff x="0" y="0"/>
            <a:chExt cx="23012400" cy="2273300"/>
          </a:xfrm>
        </p:grpSpPr>
        <p:sp>
          <p:nvSpPr>
            <p:cNvPr name="TextBox 4" id="4"/>
            <p:cNvSpPr txBox="true"/>
            <p:nvPr/>
          </p:nvSpPr>
          <p:spPr>
            <a:xfrm rot="0">
              <a:off x="0" y="0"/>
              <a:ext cx="23012400" cy="1460500"/>
            </a:xfrm>
            <a:prstGeom prst="rect">
              <a:avLst/>
            </a:prstGeom>
          </p:spPr>
          <p:txBody>
            <a:bodyPr anchor="t" rtlCol="false" tIns="0" lIns="0" bIns="0" rIns="0">
              <a:spAutoFit/>
            </a:bodyPr>
            <a:lstStyle/>
            <a:p>
              <a:pPr>
                <a:lnSpc>
                  <a:spcPts val="8640"/>
                </a:lnSpc>
              </a:pPr>
              <a:r>
                <a:rPr lang="en-US" sz="7200">
                  <a:solidFill>
                    <a:srgbClr val="000000"/>
                  </a:solidFill>
                  <a:latin typeface="Montserrat Semi-Bold"/>
                </a:rPr>
                <a:t>Target Audience</a:t>
              </a:r>
            </a:p>
          </p:txBody>
        </p:sp>
        <p:sp>
          <p:nvSpPr>
            <p:cNvPr name="TextBox 5" id="5"/>
            <p:cNvSpPr txBox="true"/>
            <p:nvPr/>
          </p:nvSpPr>
          <p:spPr>
            <a:xfrm rot="0">
              <a:off x="0" y="1460500"/>
              <a:ext cx="23012400" cy="812800"/>
            </a:xfrm>
            <a:prstGeom prst="rect">
              <a:avLst/>
            </a:prstGeom>
          </p:spPr>
          <p:txBody>
            <a:bodyPr anchor="t" rtlCol="false" tIns="0" lIns="0" bIns="0" rIns="0">
              <a:spAutoFit/>
            </a:bodyPr>
            <a:lstStyle/>
            <a:p>
              <a:pPr>
                <a:lnSpc>
                  <a:spcPts val="4800"/>
                </a:lnSpc>
              </a:pPr>
              <a:r>
                <a:rPr lang="en-US" sz="4000">
                  <a:solidFill>
                    <a:srgbClr val="000000"/>
                  </a:solidFill>
                  <a:latin typeface="Montserrat"/>
                </a:rPr>
                <a:t>Gyms, Health-Enthusiasts, Athletes, Physiotherapists </a:t>
              </a:r>
            </a:p>
          </p:txBody>
        </p:sp>
      </p:grpSp>
      <p:sp>
        <p:nvSpPr>
          <p:cNvPr name="TextBox 6" id="6"/>
          <p:cNvSpPr txBox="true"/>
          <p:nvPr/>
        </p:nvSpPr>
        <p:spPr>
          <a:xfrm rot="0">
            <a:off x="603967" y="3067952"/>
            <a:ext cx="17080066" cy="58483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Arimo"/>
              </a:rPr>
              <a:t>Gyms will be provided with a free trial for a year and then a fixed plan for 3 years which would allow the gyms to add as many users as needed by them.</a:t>
            </a:r>
          </a:p>
          <a:p>
            <a:pPr marL="647700" indent="-323850" lvl="1">
              <a:lnSpc>
                <a:spcPts val="4200"/>
              </a:lnSpc>
              <a:buFont typeface="Arial"/>
              <a:buChar char="•"/>
            </a:pPr>
            <a:r>
              <a:rPr lang="en-US" sz="3000">
                <a:solidFill>
                  <a:srgbClr val="000000"/>
                </a:solidFill>
                <a:latin typeface="Arimo"/>
              </a:rPr>
              <a:t>Physio-therapists would have access to the routine of the the user in order to pinpoint the exercise which might have had caused the injury as well as monitor and have online sessions too and get real-time as well as pre-recorded data. This would allow the therapist to focus on a particular course of treatment. </a:t>
            </a:r>
          </a:p>
          <a:p>
            <a:pPr marL="647700" indent="-323850" lvl="1">
              <a:lnSpc>
                <a:spcPts val="4200"/>
              </a:lnSpc>
              <a:buFont typeface="Arial"/>
              <a:buChar char="•"/>
            </a:pPr>
            <a:r>
              <a:rPr lang="en-US" sz="3000">
                <a:solidFill>
                  <a:srgbClr val="000000"/>
                </a:solidFill>
                <a:latin typeface="Arimo"/>
              </a:rPr>
              <a:t>Athletes often prefer to have a home gym. Well a personal trainer for the gym would be pretty cool. Right?</a:t>
            </a:r>
          </a:p>
          <a:p>
            <a:pPr marL="647700" indent="-323850" lvl="1">
              <a:lnSpc>
                <a:spcPts val="4200"/>
              </a:lnSpc>
              <a:buFont typeface="Arial"/>
              <a:buChar char="•"/>
            </a:pPr>
            <a:r>
              <a:rPr lang="en-US" sz="3000">
                <a:solidFill>
                  <a:srgbClr val="000000"/>
                </a:solidFill>
                <a:latin typeface="Arimo"/>
              </a:rPr>
              <a:t>Health enthusiasts are often looking for exercises to maintain a good physical condition and this service can help in providing that.</a:t>
            </a:r>
          </a:p>
          <a:p>
            <a:pPr>
              <a:lnSpc>
                <a:spcPts val="42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314964"/>
        </a:solidFill>
      </p:bgPr>
    </p:bg>
    <p:spTree>
      <p:nvGrpSpPr>
        <p:cNvPr id="1" name=""/>
        <p:cNvGrpSpPr/>
        <p:nvPr/>
      </p:nvGrpSpPr>
      <p:grpSpPr>
        <a:xfrm>
          <a:off x="0" y="0"/>
          <a:ext cx="0" cy="0"/>
          <a:chOff x="0" y="0"/>
          <a:chExt cx="0" cy="0"/>
        </a:xfrm>
      </p:grpSpPr>
      <p:sp>
        <p:nvSpPr>
          <p:cNvPr name="AutoShape 2" id="2"/>
          <p:cNvSpPr/>
          <p:nvPr/>
        </p:nvSpPr>
        <p:spPr>
          <a:xfrm rot="0">
            <a:off x="1028700" y="8771310"/>
            <a:ext cx="7213702" cy="0"/>
          </a:xfrm>
          <a:prstGeom prst="line">
            <a:avLst/>
          </a:prstGeom>
          <a:ln cap="rnd" w="9525">
            <a:solidFill>
              <a:srgbClr val="EAE3D6"/>
            </a:solidFill>
            <a:prstDash val="solid"/>
            <a:headEnd type="none" len="sm" w="sm"/>
            <a:tailEnd type="none" len="sm" w="sm"/>
          </a:ln>
        </p:spPr>
      </p:sp>
      <p:grpSp>
        <p:nvGrpSpPr>
          <p:cNvPr name="Group 3" id="3"/>
          <p:cNvGrpSpPr/>
          <p:nvPr/>
        </p:nvGrpSpPr>
        <p:grpSpPr>
          <a:xfrm rot="0">
            <a:off x="1028700" y="1028700"/>
            <a:ext cx="17259300" cy="1704975"/>
            <a:chOff x="0" y="0"/>
            <a:chExt cx="23012400" cy="2273300"/>
          </a:xfrm>
        </p:grpSpPr>
        <p:sp>
          <p:nvSpPr>
            <p:cNvPr name="TextBox 4" id="4"/>
            <p:cNvSpPr txBox="true"/>
            <p:nvPr/>
          </p:nvSpPr>
          <p:spPr>
            <a:xfrm rot="0">
              <a:off x="0" y="0"/>
              <a:ext cx="23012400" cy="1460500"/>
            </a:xfrm>
            <a:prstGeom prst="rect">
              <a:avLst/>
            </a:prstGeom>
          </p:spPr>
          <p:txBody>
            <a:bodyPr anchor="t" rtlCol="false" tIns="0" lIns="0" bIns="0" rIns="0">
              <a:spAutoFit/>
            </a:bodyPr>
            <a:lstStyle/>
            <a:p>
              <a:pPr>
                <a:lnSpc>
                  <a:spcPts val="8640"/>
                </a:lnSpc>
              </a:pPr>
              <a:r>
                <a:rPr lang="en-US" sz="7200">
                  <a:solidFill>
                    <a:srgbClr val="FFFFFF"/>
                  </a:solidFill>
                  <a:latin typeface="Montserrat Semi-Bold"/>
                </a:rPr>
                <a:t>Future Plans</a:t>
              </a:r>
            </a:p>
          </p:txBody>
        </p:sp>
        <p:sp>
          <p:nvSpPr>
            <p:cNvPr name="TextBox 5" id="5"/>
            <p:cNvSpPr txBox="true"/>
            <p:nvPr/>
          </p:nvSpPr>
          <p:spPr>
            <a:xfrm rot="0">
              <a:off x="0" y="1460500"/>
              <a:ext cx="23012400" cy="812800"/>
            </a:xfrm>
            <a:prstGeom prst="rect">
              <a:avLst/>
            </a:prstGeom>
          </p:spPr>
          <p:txBody>
            <a:bodyPr anchor="t" rtlCol="false" tIns="0" lIns="0" bIns="0" rIns="0">
              <a:spAutoFit/>
            </a:bodyPr>
            <a:lstStyle/>
            <a:p>
              <a:pPr>
                <a:lnSpc>
                  <a:spcPts val="4800"/>
                </a:lnSpc>
              </a:pPr>
              <a:r>
                <a:rPr lang="en-US" sz="4000">
                  <a:solidFill>
                    <a:srgbClr val="FFFFFF"/>
                  </a:solidFill>
                  <a:latin typeface="Montserrat"/>
                </a:rPr>
                <a:t>To provide with the following</a:t>
              </a:r>
            </a:p>
          </p:txBody>
        </p:sp>
      </p:grpSp>
      <p:sp>
        <p:nvSpPr>
          <p:cNvPr name="TextBox 6" id="6"/>
          <p:cNvSpPr txBox="true"/>
          <p:nvPr/>
        </p:nvSpPr>
        <p:spPr>
          <a:xfrm rot="0">
            <a:off x="1028700" y="2932485"/>
            <a:ext cx="16667512" cy="58483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Montserrat"/>
              </a:rPr>
              <a:t>Live streaming of the exercise with visual and audio cues to provide information to the user where he/she is going wrong (head/shoulder/leg/arms etc.).</a:t>
            </a:r>
          </a:p>
          <a:p>
            <a:pPr marL="647700" indent="-323850" lvl="1">
              <a:lnSpc>
                <a:spcPts val="4200"/>
              </a:lnSpc>
              <a:buFont typeface="Arial"/>
              <a:buChar char="•"/>
            </a:pPr>
            <a:r>
              <a:rPr lang="en-US" sz="3000">
                <a:solidFill>
                  <a:srgbClr val="FFFFFF"/>
                </a:solidFill>
                <a:latin typeface="Arimo"/>
              </a:rPr>
              <a:t>Data Trend Retention</a:t>
            </a:r>
          </a:p>
          <a:p>
            <a:pPr marL="1295400" indent="-431800" lvl="2">
              <a:lnSpc>
                <a:spcPts val="4200"/>
              </a:lnSpc>
              <a:buFont typeface="Arial"/>
              <a:buChar char="⚬"/>
            </a:pPr>
            <a:r>
              <a:rPr lang="en-US" sz="3000">
                <a:solidFill>
                  <a:srgbClr val="FFFFFF"/>
                </a:solidFill>
                <a:latin typeface="Arimo"/>
              </a:rPr>
              <a:t>The past routine of the user can be used by the user to have an idea where the user is going wrong and can be used to improve the score of the exercise he/she is performing to get the score as close as possible to the correct exercise video. </a:t>
            </a:r>
          </a:p>
          <a:p>
            <a:pPr marL="1295400" indent="-431800" lvl="2">
              <a:lnSpc>
                <a:spcPts val="4200"/>
              </a:lnSpc>
              <a:buFont typeface="Arial"/>
              <a:buChar char="⚬"/>
            </a:pPr>
            <a:r>
              <a:rPr lang="en-US" sz="3000">
                <a:solidFill>
                  <a:srgbClr val="FFFFFF"/>
                </a:solidFill>
                <a:latin typeface="Arimo"/>
              </a:rPr>
              <a:t>The past trend can be used for users who suffer an injury following the routine. This can be very helpful for serious athletes who spend a considerable amount of time in gym. If they suffer from injury while working out the data can be used to pinpoint the exercise which might have led to the injury. </a:t>
            </a:r>
          </a:p>
          <a:p>
            <a:pPr>
              <a:lnSpc>
                <a:spcPts val="42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380744" y="4649432"/>
            <a:ext cx="6200980" cy="4131403"/>
          </a:xfrm>
          <a:prstGeom prst="rect">
            <a:avLst/>
          </a:prstGeom>
        </p:spPr>
      </p:pic>
      <p:sp>
        <p:nvSpPr>
          <p:cNvPr name="TextBox 3" id="3"/>
          <p:cNvSpPr txBox="true"/>
          <p:nvPr/>
        </p:nvSpPr>
        <p:spPr>
          <a:xfrm rot="0">
            <a:off x="1054115" y="3568700"/>
            <a:ext cx="10326629" cy="4943475"/>
          </a:xfrm>
          <a:prstGeom prst="rect">
            <a:avLst/>
          </a:prstGeom>
        </p:spPr>
        <p:txBody>
          <a:bodyPr anchor="t" rtlCol="false" tIns="0" lIns="0" bIns="0" rIns="0">
            <a:spAutoFit/>
          </a:bodyPr>
          <a:lstStyle/>
          <a:p>
            <a:pPr>
              <a:lnSpc>
                <a:spcPts val="3900"/>
              </a:lnSpc>
            </a:pPr>
            <a:r>
              <a:rPr lang="en-US" sz="3000">
                <a:solidFill>
                  <a:srgbClr val="FFFFFF"/>
                </a:solidFill>
                <a:latin typeface="Montserrat"/>
              </a:rPr>
              <a:t>How many times has it happened that you have had to go to the gym and you looked around for a trainer because you've had no idea about the exercise but are determined to do so? Well that happens to me a lot....... Not anymore!</a:t>
            </a:r>
          </a:p>
          <a:p>
            <a:pPr>
              <a:lnSpc>
                <a:spcPts val="3900"/>
              </a:lnSpc>
            </a:pPr>
          </a:p>
          <a:p>
            <a:pPr>
              <a:lnSpc>
                <a:spcPts val="3900"/>
              </a:lnSpc>
            </a:pPr>
            <a:r>
              <a:rPr lang="en-US" sz="3000">
                <a:solidFill>
                  <a:srgbClr val="FFFFFF"/>
                </a:solidFill>
                <a:latin typeface="Arimo"/>
              </a:rPr>
              <a:t>Go solo with solo fitness - Your very own personal trainer.</a:t>
            </a:r>
          </a:p>
          <a:p>
            <a:pPr>
              <a:lnSpc>
                <a:spcPts val="3900"/>
              </a:lnSpc>
            </a:pPr>
            <a:r>
              <a:rPr lang="en-US" sz="3000">
                <a:solidFill>
                  <a:srgbClr val="FFFFFF"/>
                </a:solidFill>
                <a:latin typeface="Arimo"/>
              </a:rPr>
              <a:t>And the best part? He'll always be with you</a:t>
            </a:r>
          </a:p>
          <a:p>
            <a:pPr>
              <a:lnSpc>
                <a:spcPts val="3900"/>
              </a:lnSpc>
            </a:pPr>
          </a:p>
        </p:txBody>
      </p:sp>
      <p:grpSp>
        <p:nvGrpSpPr>
          <p:cNvPr name="Group 4" id="4"/>
          <p:cNvGrpSpPr/>
          <p:nvPr/>
        </p:nvGrpSpPr>
        <p:grpSpPr>
          <a:xfrm rot="0">
            <a:off x="1054115" y="1028700"/>
            <a:ext cx="7972217" cy="2190750"/>
            <a:chOff x="0" y="0"/>
            <a:chExt cx="10629623" cy="2921000"/>
          </a:xfrm>
        </p:grpSpPr>
        <p:sp>
          <p:nvSpPr>
            <p:cNvPr name="TextBox 5" id="5"/>
            <p:cNvSpPr txBox="true"/>
            <p:nvPr/>
          </p:nvSpPr>
          <p:spPr>
            <a:xfrm rot="0">
              <a:off x="0" y="0"/>
              <a:ext cx="10629623" cy="1460500"/>
            </a:xfrm>
            <a:prstGeom prst="rect">
              <a:avLst/>
            </a:prstGeom>
          </p:spPr>
          <p:txBody>
            <a:bodyPr anchor="t" rtlCol="false" tIns="0" lIns="0" bIns="0" rIns="0">
              <a:spAutoFit/>
            </a:bodyPr>
            <a:lstStyle/>
            <a:p>
              <a:pPr>
                <a:lnSpc>
                  <a:spcPts val="8640"/>
                </a:lnSpc>
              </a:pPr>
              <a:r>
                <a:rPr lang="en-US" sz="7200">
                  <a:solidFill>
                    <a:srgbClr val="FFFFFF"/>
                  </a:solidFill>
                  <a:latin typeface="Montserrat Semi-Bold"/>
                </a:rPr>
                <a:t>What is </a:t>
              </a:r>
            </a:p>
          </p:txBody>
        </p:sp>
        <p:sp>
          <p:nvSpPr>
            <p:cNvPr name="TextBox 6" id="6"/>
            <p:cNvSpPr txBox="true"/>
            <p:nvPr/>
          </p:nvSpPr>
          <p:spPr>
            <a:xfrm rot="0">
              <a:off x="0" y="1460500"/>
              <a:ext cx="10629623" cy="1460500"/>
            </a:xfrm>
            <a:prstGeom prst="rect">
              <a:avLst/>
            </a:prstGeom>
          </p:spPr>
          <p:txBody>
            <a:bodyPr anchor="t" rtlCol="false" tIns="0" lIns="0" bIns="0" rIns="0">
              <a:spAutoFit/>
            </a:bodyPr>
            <a:lstStyle/>
            <a:p>
              <a:pPr>
                <a:lnSpc>
                  <a:spcPts val="8640"/>
                </a:lnSpc>
              </a:pPr>
              <a:r>
                <a:rPr lang="en-US" sz="7200">
                  <a:solidFill>
                    <a:srgbClr val="FFFFFF"/>
                  </a:solidFill>
                  <a:latin typeface="Montserrat"/>
                </a:rPr>
                <a:t>SOLO Fitness?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sp>
        <p:nvSpPr>
          <p:cNvPr name="AutoShape 2" id="2"/>
          <p:cNvSpPr/>
          <p:nvPr/>
        </p:nvSpPr>
        <p:spPr>
          <a:xfrm rot="0">
            <a:off x="1028700" y="8771310"/>
            <a:ext cx="7213702" cy="0"/>
          </a:xfrm>
          <a:prstGeom prst="line">
            <a:avLst/>
          </a:prstGeom>
          <a:ln cap="rnd" w="9525">
            <a:solidFill>
              <a:srgbClr val="EAE3D6"/>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11083240" y="4708748"/>
            <a:ext cx="6828596" cy="4549552"/>
          </a:xfrm>
          <a:prstGeom prst="rect">
            <a:avLst/>
          </a:prstGeom>
        </p:spPr>
      </p:pic>
      <p:sp>
        <p:nvSpPr>
          <p:cNvPr name="TextBox 4" id="4"/>
          <p:cNvSpPr txBox="true"/>
          <p:nvPr/>
        </p:nvSpPr>
        <p:spPr>
          <a:xfrm rot="0">
            <a:off x="1054115" y="1028700"/>
            <a:ext cx="7972217" cy="1095375"/>
          </a:xfrm>
          <a:prstGeom prst="rect">
            <a:avLst/>
          </a:prstGeom>
        </p:spPr>
        <p:txBody>
          <a:bodyPr anchor="t" rtlCol="false" tIns="0" lIns="0" bIns="0" rIns="0">
            <a:spAutoFit/>
          </a:bodyPr>
          <a:lstStyle/>
          <a:p>
            <a:pPr>
              <a:lnSpc>
                <a:spcPts val="8640"/>
              </a:lnSpc>
            </a:pPr>
            <a:r>
              <a:rPr lang="en-US" sz="7200">
                <a:solidFill>
                  <a:srgbClr val="000000"/>
                </a:solidFill>
                <a:latin typeface="Montserrat Semi-Bold"/>
              </a:rPr>
              <a:t>What do we do? </a:t>
            </a:r>
          </a:p>
        </p:txBody>
      </p:sp>
      <p:sp>
        <p:nvSpPr>
          <p:cNvPr name="TextBox 5" id="5"/>
          <p:cNvSpPr txBox="true"/>
          <p:nvPr/>
        </p:nvSpPr>
        <p:spPr>
          <a:xfrm rot="0">
            <a:off x="1054115" y="2364774"/>
            <a:ext cx="9626182" cy="5934075"/>
          </a:xfrm>
          <a:prstGeom prst="rect">
            <a:avLst/>
          </a:prstGeom>
        </p:spPr>
        <p:txBody>
          <a:bodyPr anchor="t" rtlCol="false" tIns="0" lIns="0" bIns="0" rIns="0">
            <a:spAutoFit/>
          </a:bodyPr>
          <a:lstStyle/>
          <a:p>
            <a:pPr>
              <a:lnSpc>
                <a:spcPts val="3900"/>
              </a:lnSpc>
              <a:spcBef>
                <a:spcPct val="0"/>
              </a:spcBef>
            </a:pPr>
            <a:r>
              <a:rPr lang="en-US" sz="3000">
                <a:solidFill>
                  <a:srgbClr val="000000"/>
                </a:solidFill>
                <a:latin typeface="Montserrat"/>
              </a:rPr>
              <a:t>We aim to achieve an independent gym where in the users are able to have an personalized experience with the feel of a personal trainer. Providing with services such as posture detection and correction, experts-taught pre-recorded sessions and much more. Even if a user is not able to go to the gym he/she can download or use our website to get a proper gym experience with a trainer. The physiotherapist would be able to pinpoint the injury and make decision effectively and in a considerable fast manner than that of before.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DC9C4"/>
        </a:solidFill>
      </p:bgPr>
    </p:bg>
    <p:spTree>
      <p:nvGrpSpPr>
        <p:cNvPr id="1" name=""/>
        <p:cNvGrpSpPr/>
        <p:nvPr/>
      </p:nvGrpSpPr>
      <p:grpSpPr>
        <a:xfrm>
          <a:off x="0" y="0"/>
          <a:ext cx="0" cy="0"/>
          <a:chOff x="0" y="0"/>
          <a:chExt cx="0" cy="0"/>
        </a:xfrm>
      </p:grpSpPr>
      <p:sp>
        <p:nvSpPr>
          <p:cNvPr name="TextBox 2" id="2"/>
          <p:cNvSpPr txBox="true"/>
          <p:nvPr/>
        </p:nvSpPr>
        <p:spPr>
          <a:xfrm rot="0">
            <a:off x="1028700" y="3284031"/>
            <a:ext cx="16667512" cy="2114550"/>
          </a:xfrm>
          <a:prstGeom prst="rect">
            <a:avLst/>
          </a:prstGeom>
        </p:spPr>
        <p:txBody>
          <a:bodyPr anchor="t" rtlCol="false" tIns="0" lIns="0" bIns="0" rIns="0">
            <a:spAutoFit/>
          </a:bodyPr>
          <a:lstStyle/>
          <a:p>
            <a:pPr>
              <a:lnSpc>
                <a:spcPts val="4200"/>
              </a:lnSpc>
            </a:pPr>
            <a:r>
              <a:rPr lang="en-US" sz="3000">
                <a:solidFill>
                  <a:srgbClr val="000000"/>
                </a:solidFill>
                <a:latin typeface="Montserrat"/>
              </a:rPr>
              <a:t>Our starting point needed us to make a dataset of correct and incorrect poses of exercises. We used our phone to create a dataset for the sit-up exercise. We then trained the model to see whether or not the final posture of the user was correct or wrong. We were successful in achieving the results. </a:t>
            </a:r>
          </a:p>
        </p:txBody>
      </p:sp>
      <p:pic>
        <p:nvPicPr>
          <p:cNvPr name="Picture 3" id="3"/>
          <p:cNvPicPr>
            <a:picLocks noChangeAspect="true"/>
          </p:cNvPicPr>
          <p:nvPr/>
        </p:nvPicPr>
        <p:blipFill>
          <a:blip r:embed="rId2"/>
          <a:srcRect l="0" t="0" r="0" b="0"/>
          <a:stretch>
            <a:fillRect/>
          </a:stretch>
        </p:blipFill>
        <p:spPr>
          <a:xfrm flipH="false" flipV="false" rot="0">
            <a:off x="13173759" y="5398581"/>
            <a:ext cx="3604082" cy="3615937"/>
          </a:xfrm>
          <a:prstGeom prst="rect">
            <a:avLst/>
          </a:prstGeom>
        </p:spPr>
      </p:pic>
      <p:sp>
        <p:nvSpPr>
          <p:cNvPr name="TextBox 4" id="4"/>
          <p:cNvSpPr txBox="true"/>
          <p:nvPr/>
        </p:nvSpPr>
        <p:spPr>
          <a:xfrm rot="0">
            <a:off x="16323856" y="5284281"/>
            <a:ext cx="453985" cy="1035675"/>
          </a:xfrm>
          <a:prstGeom prst="rect">
            <a:avLst/>
          </a:prstGeom>
        </p:spPr>
        <p:txBody>
          <a:bodyPr anchor="t" rtlCol="false" tIns="0" lIns="0" bIns="0" rIns="0">
            <a:spAutoFit/>
          </a:bodyPr>
          <a:lstStyle/>
          <a:p>
            <a:pPr algn="ctr">
              <a:lnSpc>
                <a:spcPts val="8540"/>
              </a:lnSpc>
            </a:pPr>
            <a:r>
              <a:rPr lang="en-US" sz="6100">
                <a:solidFill>
                  <a:srgbClr val="000000"/>
                </a:solidFill>
                <a:latin typeface="Open Sans Extra Bold"/>
              </a:rPr>
              <a:t>1</a:t>
            </a:r>
          </a:p>
        </p:txBody>
      </p:sp>
      <p:sp>
        <p:nvSpPr>
          <p:cNvPr name="TextBox 5" id="5"/>
          <p:cNvSpPr txBox="true"/>
          <p:nvPr/>
        </p:nvSpPr>
        <p:spPr>
          <a:xfrm rot="0">
            <a:off x="9362456" y="7149400"/>
            <a:ext cx="3490912" cy="1099819"/>
          </a:xfrm>
          <a:prstGeom prst="rect">
            <a:avLst/>
          </a:prstGeom>
        </p:spPr>
        <p:txBody>
          <a:bodyPr anchor="t" rtlCol="false" tIns="0" lIns="0" bIns="0" rIns="0">
            <a:spAutoFit/>
          </a:bodyPr>
          <a:lstStyle/>
          <a:p>
            <a:pPr algn="ctr">
              <a:lnSpc>
                <a:spcPts val="4480"/>
              </a:lnSpc>
            </a:pPr>
            <a:r>
              <a:rPr lang="en-US" sz="3200">
                <a:solidFill>
                  <a:srgbClr val="000000"/>
                </a:solidFill>
                <a:latin typeface="Open Sans"/>
              </a:rPr>
              <a:t>Correct posture,</a:t>
            </a:r>
          </a:p>
          <a:p>
            <a:pPr algn="ctr">
              <a:lnSpc>
                <a:spcPts val="4480"/>
              </a:lnSpc>
            </a:pPr>
            <a:r>
              <a:rPr lang="en-US" sz="3200">
                <a:solidFill>
                  <a:srgbClr val="000000"/>
                </a:solidFill>
                <a:latin typeface="Open Sans"/>
              </a:rPr>
              <a:t>0 depicts incorrect</a:t>
            </a:r>
          </a:p>
        </p:txBody>
      </p:sp>
      <p:grpSp>
        <p:nvGrpSpPr>
          <p:cNvPr name="Group 6" id="6"/>
          <p:cNvGrpSpPr/>
          <p:nvPr/>
        </p:nvGrpSpPr>
        <p:grpSpPr>
          <a:xfrm rot="0">
            <a:off x="1028700" y="1028700"/>
            <a:ext cx="7972217" cy="1695450"/>
            <a:chOff x="0" y="0"/>
            <a:chExt cx="10629623" cy="2260600"/>
          </a:xfrm>
        </p:grpSpPr>
        <p:sp>
          <p:nvSpPr>
            <p:cNvPr name="TextBox 7" id="7"/>
            <p:cNvSpPr txBox="true"/>
            <p:nvPr/>
          </p:nvSpPr>
          <p:spPr>
            <a:xfrm rot="0">
              <a:off x="0" y="0"/>
              <a:ext cx="10629623" cy="1460500"/>
            </a:xfrm>
            <a:prstGeom prst="rect">
              <a:avLst/>
            </a:prstGeom>
          </p:spPr>
          <p:txBody>
            <a:bodyPr anchor="t" rtlCol="false" tIns="0" lIns="0" bIns="0" rIns="0">
              <a:spAutoFit/>
            </a:bodyPr>
            <a:lstStyle/>
            <a:p>
              <a:pPr>
                <a:lnSpc>
                  <a:spcPts val="8640"/>
                </a:lnSpc>
              </a:pPr>
              <a:r>
                <a:rPr lang="en-US" sz="7200">
                  <a:solidFill>
                    <a:srgbClr val="000000"/>
                  </a:solidFill>
                  <a:latin typeface="Montserrat Semi-Bold"/>
                </a:rPr>
                <a:t>Our Journey</a:t>
              </a:r>
            </a:p>
          </p:txBody>
        </p:sp>
        <p:sp>
          <p:nvSpPr>
            <p:cNvPr name="TextBox 8" id="8"/>
            <p:cNvSpPr txBox="true"/>
            <p:nvPr/>
          </p:nvSpPr>
          <p:spPr>
            <a:xfrm rot="0">
              <a:off x="0" y="1470025"/>
              <a:ext cx="10629623" cy="790575"/>
            </a:xfrm>
            <a:prstGeom prst="rect">
              <a:avLst/>
            </a:prstGeom>
          </p:spPr>
          <p:txBody>
            <a:bodyPr anchor="t" rtlCol="false" tIns="0" lIns="0" bIns="0" rIns="0">
              <a:spAutoFit/>
            </a:bodyPr>
            <a:lstStyle/>
            <a:p>
              <a:pPr>
                <a:lnSpc>
                  <a:spcPts val="4799"/>
                </a:lnSpc>
              </a:pPr>
              <a:r>
                <a:rPr lang="en-US" sz="3999">
                  <a:solidFill>
                    <a:srgbClr val="000000"/>
                  </a:solidFill>
                  <a:latin typeface="Montserrat"/>
                </a:rPr>
                <a:t>First approach</a:t>
              </a:r>
            </a:p>
          </p:txBody>
        </p:sp>
      </p:grpSp>
      <p:sp>
        <p:nvSpPr>
          <p:cNvPr name="AutoShape 9" id="9"/>
          <p:cNvSpPr/>
          <p:nvPr/>
        </p:nvSpPr>
        <p:spPr>
          <a:xfrm rot="0">
            <a:off x="1028700" y="8771310"/>
            <a:ext cx="7213702" cy="0"/>
          </a:xfrm>
          <a:prstGeom prst="line">
            <a:avLst/>
          </a:prstGeom>
          <a:ln cap="rnd" w="9525">
            <a:solidFill>
              <a:srgbClr val="314964"/>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314964"/>
        </a:solidFill>
      </p:bgPr>
    </p:bg>
    <p:spTree>
      <p:nvGrpSpPr>
        <p:cNvPr id="1" name=""/>
        <p:cNvGrpSpPr/>
        <p:nvPr/>
      </p:nvGrpSpPr>
      <p:grpSpPr>
        <a:xfrm>
          <a:off x="0" y="0"/>
          <a:ext cx="0" cy="0"/>
          <a:chOff x="0" y="0"/>
          <a:chExt cx="0" cy="0"/>
        </a:xfrm>
      </p:grpSpPr>
      <p:sp>
        <p:nvSpPr>
          <p:cNvPr name="AutoShape 2" id="2"/>
          <p:cNvSpPr/>
          <p:nvPr/>
        </p:nvSpPr>
        <p:spPr>
          <a:xfrm rot="0">
            <a:off x="1028700" y="8771310"/>
            <a:ext cx="7213702" cy="0"/>
          </a:xfrm>
          <a:prstGeom prst="line">
            <a:avLst/>
          </a:prstGeom>
          <a:ln cap="rnd" w="9525">
            <a:solidFill>
              <a:srgbClr val="EAE3D6"/>
            </a:solidFill>
            <a:prstDash val="solid"/>
            <a:headEnd type="none" len="sm" w="sm"/>
            <a:tailEnd type="none" len="sm" w="sm"/>
          </a:ln>
        </p:spPr>
      </p:sp>
      <p:grpSp>
        <p:nvGrpSpPr>
          <p:cNvPr name="Group 3" id="3"/>
          <p:cNvGrpSpPr/>
          <p:nvPr/>
        </p:nvGrpSpPr>
        <p:grpSpPr>
          <a:xfrm rot="0">
            <a:off x="1028700" y="1028700"/>
            <a:ext cx="17259300" cy="1704975"/>
            <a:chOff x="0" y="0"/>
            <a:chExt cx="23012400" cy="2273300"/>
          </a:xfrm>
        </p:grpSpPr>
        <p:sp>
          <p:nvSpPr>
            <p:cNvPr name="TextBox 4" id="4"/>
            <p:cNvSpPr txBox="true"/>
            <p:nvPr/>
          </p:nvSpPr>
          <p:spPr>
            <a:xfrm rot="0">
              <a:off x="0" y="0"/>
              <a:ext cx="23012400" cy="1460500"/>
            </a:xfrm>
            <a:prstGeom prst="rect">
              <a:avLst/>
            </a:prstGeom>
          </p:spPr>
          <p:txBody>
            <a:bodyPr anchor="t" rtlCol="false" tIns="0" lIns="0" bIns="0" rIns="0">
              <a:spAutoFit/>
            </a:bodyPr>
            <a:lstStyle/>
            <a:p>
              <a:pPr>
                <a:lnSpc>
                  <a:spcPts val="8640"/>
                </a:lnSpc>
              </a:pPr>
              <a:r>
                <a:rPr lang="en-US" sz="7200">
                  <a:solidFill>
                    <a:srgbClr val="FFFFFF"/>
                  </a:solidFill>
                  <a:latin typeface="Montserrat Semi-Bold"/>
                </a:rPr>
                <a:t>Our Journey</a:t>
              </a:r>
            </a:p>
          </p:txBody>
        </p:sp>
        <p:sp>
          <p:nvSpPr>
            <p:cNvPr name="TextBox 5" id="5"/>
            <p:cNvSpPr txBox="true"/>
            <p:nvPr/>
          </p:nvSpPr>
          <p:spPr>
            <a:xfrm rot="0">
              <a:off x="0" y="1460500"/>
              <a:ext cx="23012400" cy="812800"/>
            </a:xfrm>
            <a:prstGeom prst="rect">
              <a:avLst/>
            </a:prstGeom>
          </p:spPr>
          <p:txBody>
            <a:bodyPr anchor="t" rtlCol="false" tIns="0" lIns="0" bIns="0" rIns="0">
              <a:spAutoFit/>
            </a:bodyPr>
            <a:lstStyle/>
            <a:p>
              <a:pPr>
                <a:lnSpc>
                  <a:spcPts val="4800"/>
                </a:lnSpc>
              </a:pPr>
              <a:r>
                <a:rPr lang="en-US" sz="4000">
                  <a:solidFill>
                    <a:srgbClr val="FFFFFF"/>
                  </a:solidFill>
                  <a:latin typeface="Montserrat"/>
                </a:rPr>
                <a:t>Drawback in the previous approach</a:t>
              </a:r>
            </a:p>
          </p:txBody>
        </p:sp>
      </p:grpSp>
      <p:sp>
        <p:nvSpPr>
          <p:cNvPr name="TextBox 6" id="6"/>
          <p:cNvSpPr txBox="true"/>
          <p:nvPr/>
        </p:nvSpPr>
        <p:spPr>
          <a:xfrm rot="0">
            <a:off x="1028700" y="3541195"/>
            <a:ext cx="16667512" cy="4781550"/>
          </a:xfrm>
          <a:prstGeom prst="rect">
            <a:avLst/>
          </a:prstGeom>
        </p:spPr>
        <p:txBody>
          <a:bodyPr anchor="t" rtlCol="false" tIns="0" lIns="0" bIns="0" rIns="0">
            <a:spAutoFit/>
          </a:bodyPr>
          <a:lstStyle/>
          <a:p>
            <a:pPr>
              <a:lnSpc>
                <a:spcPts val="4200"/>
              </a:lnSpc>
            </a:pPr>
            <a:r>
              <a:rPr lang="en-US" sz="3000">
                <a:solidFill>
                  <a:srgbClr val="FFFFFF"/>
                </a:solidFill>
                <a:latin typeface="Montserrat"/>
              </a:rPr>
              <a:t>Its not the final posture we wanted to check but rather the process that is leading you to that posture. For this we needed to make the process more dynamic which allowed us to compare frame by frame of the video showing the correct posture and the video of the exercise we are doing. The reason we did this is because even if we are able to achieve the final correct posture the process may not be right and with the previous model we didn't have a way of detecting that. Thus we worked upon frame detections based on that. Doing that we compared the score of the individual frames of both videos which gives us an indication whether or not the user is following the process correctly or not.</a:t>
            </a:r>
            <a:r>
              <a:rPr lang="en-US" sz="3000">
                <a:solidFill>
                  <a:srgbClr val="FFFFFF"/>
                </a:solidFill>
                <a:latin typeface="Arimo"/>
              </a:rPr>
              <a:t> </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8F806E"/>
        </a:solidFill>
      </p:bgPr>
    </p:bg>
    <p:spTree>
      <p:nvGrpSpPr>
        <p:cNvPr id="1" name=""/>
        <p:cNvGrpSpPr/>
        <p:nvPr/>
      </p:nvGrpSpPr>
      <p:grpSpPr>
        <a:xfrm>
          <a:off x="0" y="0"/>
          <a:ext cx="0" cy="0"/>
          <a:chOff x="0" y="0"/>
          <a:chExt cx="0" cy="0"/>
        </a:xfrm>
      </p:grpSpPr>
      <p:sp>
        <p:nvSpPr>
          <p:cNvPr name="AutoShape 2" id="2"/>
          <p:cNvSpPr/>
          <p:nvPr/>
        </p:nvSpPr>
        <p:spPr>
          <a:xfrm rot="0">
            <a:off x="1028700" y="8771310"/>
            <a:ext cx="7213702" cy="0"/>
          </a:xfrm>
          <a:prstGeom prst="line">
            <a:avLst/>
          </a:prstGeom>
          <a:ln cap="rnd" w="9525">
            <a:solidFill>
              <a:srgbClr val="314964"/>
            </a:solidFill>
            <a:prstDash val="solid"/>
            <a:headEnd type="none" len="sm" w="sm"/>
            <a:tailEnd type="none" len="sm" w="sm"/>
          </a:ln>
        </p:spPr>
      </p:sp>
      <p:grpSp>
        <p:nvGrpSpPr>
          <p:cNvPr name="Group 3" id="3"/>
          <p:cNvGrpSpPr/>
          <p:nvPr/>
        </p:nvGrpSpPr>
        <p:grpSpPr>
          <a:xfrm rot="0">
            <a:off x="1028700" y="1028700"/>
            <a:ext cx="17259300" cy="1704975"/>
            <a:chOff x="0" y="0"/>
            <a:chExt cx="23012400" cy="2273300"/>
          </a:xfrm>
        </p:grpSpPr>
        <p:sp>
          <p:nvSpPr>
            <p:cNvPr name="TextBox 4" id="4"/>
            <p:cNvSpPr txBox="true"/>
            <p:nvPr/>
          </p:nvSpPr>
          <p:spPr>
            <a:xfrm rot="0">
              <a:off x="0" y="0"/>
              <a:ext cx="23012400" cy="1460500"/>
            </a:xfrm>
            <a:prstGeom prst="rect">
              <a:avLst/>
            </a:prstGeom>
          </p:spPr>
          <p:txBody>
            <a:bodyPr anchor="t" rtlCol="false" tIns="0" lIns="0" bIns="0" rIns="0">
              <a:spAutoFit/>
            </a:bodyPr>
            <a:lstStyle/>
            <a:p>
              <a:pPr>
                <a:lnSpc>
                  <a:spcPts val="8640"/>
                </a:lnSpc>
              </a:pPr>
              <a:r>
                <a:rPr lang="en-US" sz="7200">
                  <a:solidFill>
                    <a:srgbClr val="000000"/>
                  </a:solidFill>
                  <a:latin typeface="Montserrat Semi-Bold"/>
                </a:rPr>
                <a:t>Our Journey</a:t>
              </a:r>
            </a:p>
          </p:txBody>
        </p:sp>
        <p:sp>
          <p:nvSpPr>
            <p:cNvPr name="TextBox 5" id="5"/>
            <p:cNvSpPr txBox="true"/>
            <p:nvPr/>
          </p:nvSpPr>
          <p:spPr>
            <a:xfrm rot="0">
              <a:off x="0" y="1460500"/>
              <a:ext cx="23012400" cy="812800"/>
            </a:xfrm>
            <a:prstGeom prst="rect">
              <a:avLst/>
            </a:prstGeom>
          </p:spPr>
          <p:txBody>
            <a:bodyPr anchor="t" rtlCol="false" tIns="0" lIns="0" bIns="0" rIns="0">
              <a:spAutoFit/>
            </a:bodyPr>
            <a:lstStyle/>
            <a:p>
              <a:pPr>
                <a:lnSpc>
                  <a:spcPts val="4800"/>
                </a:lnSpc>
              </a:pPr>
              <a:r>
                <a:rPr lang="en-US" sz="4000">
                  <a:solidFill>
                    <a:srgbClr val="000000"/>
                  </a:solidFill>
                  <a:latin typeface="Montserrat"/>
                </a:rPr>
                <a:t>Drawback in the previous approach</a:t>
              </a:r>
            </a:p>
          </p:txBody>
        </p:sp>
      </p:grpSp>
      <p:sp>
        <p:nvSpPr>
          <p:cNvPr name="TextBox 6" id="6"/>
          <p:cNvSpPr txBox="true"/>
          <p:nvPr/>
        </p:nvSpPr>
        <p:spPr>
          <a:xfrm rot="0">
            <a:off x="1028700" y="3479164"/>
            <a:ext cx="13970277" cy="47815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Montserrat"/>
              </a:rPr>
              <a:t>We were able to successfully replicate the process of comparing videos frame by frame and giving the final output as a series of scores for different video frames. The average of all the scores was also taken in order to depict the user with what average accuracy is the user doing the exercise. A major problem with this work is the preprocessing if the data. The video needs to be short and clipped so as to only focus during the exercise part otherwise the output data would be too noisy to make decisions from. We will be working on this problem statement in the future so as to give an effective metric system to the user.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DC9C4"/>
        </a:solidFill>
      </p:bgPr>
    </p:bg>
    <p:spTree>
      <p:nvGrpSpPr>
        <p:cNvPr id="1" name=""/>
        <p:cNvGrpSpPr/>
        <p:nvPr/>
      </p:nvGrpSpPr>
      <p:grpSpPr>
        <a:xfrm>
          <a:off x="0" y="0"/>
          <a:ext cx="0" cy="0"/>
          <a:chOff x="0" y="0"/>
          <a:chExt cx="0" cy="0"/>
        </a:xfrm>
      </p:grpSpPr>
      <p:sp>
        <p:nvSpPr>
          <p:cNvPr name="AutoShape 2" id="2"/>
          <p:cNvSpPr/>
          <p:nvPr/>
        </p:nvSpPr>
        <p:spPr>
          <a:xfrm rot="0">
            <a:off x="1028700" y="8771310"/>
            <a:ext cx="7213702" cy="0"/>
          </a:xfrm>
          <a:prstGeom prst="line">
            <a:avLst/>
          </a:prstGeom>
          <a:ln cap="rnd" w="9525">
            <a:solidFill>
              <a:srgbClr val="314964"/>
            </a:solidFill>
            <a:prstDash val="solid"/>
            <a:headEnd type="none" len="sm" w="sm"/>
            <a:tailEnd type="none" len="sm" w="sm"/>
          </a:ln>
        </p:spPr>
      </p:sp>
      <p:pic>
        <p:nvPicPr>
          <p:cNvPr name="Picture 3" id="3"/>
          <p:cNvPicPr>
            <a:picLocks noChangeAspect="true"/>
          </p:cNvPicPr>
          <p:nvPr/>
        </p:nvPicPr>
        <p:blipFill>
          <a:blip r:embed="rId2"/>
          <a:srcRect l="0" t="8163" r="950" b="5911"/>
          <a:stretch>
            <a:fillRect/>
          </a:stretch>
        </p:blipFill>
        <p:spPr>
          <a:xfrm flipH="false" flipV="false" rot="0">
            <a:off x="783507" y="3885005"/>
            <a:ext cx="8038198" cy="3922344"/>
          </a:xfrm>
          <a:prstGeom prst="rect">
            <a:avLst/>
          </a:prstGeom>
        </p:spPr>
      </p:pic>
      <p:pic>
        <p:nvPicPr>
          <p:cNvPr name="Picture 4" id="4"/>
          <p:cNvPicPr>
            <a:picLocks noChangeAspect="true"/>
          </p:cNvPicPr>
          <p:nvPr/>
        </p:nvPicPr>
        <p:blipFill>
          <a:blip r:embed="rId3"/>
          <a:srcRect l="0" t="8163" r="1266" b="5911"/>
          <a:stretch>
            <a:fillRect/>
          </a:stretch>
        </p:blipFill>
        <p:spPr>
          <a:xfrm flipH="false" flipV="false" rot="0">
            <a:off x="9144000" y="3885005"/>
            <a:ext cx="8012498" cy="3922344"/>
          </a:xfrm>
          <a:prstGeom prst="rect">
            <a:avLst/>
          </a:prstGeom>
        </p:spPr>
      </p:pic>
      <p:sp>
        <p:nvSpPr>
          <p:cNvPr name="TextBox 5" id="5"/>
          <p:cNvSpPr txBox="true"/>
          <p:nvPr/>
        </p:nvSpPr>
        <p:spPr>
          <a:xfrm rot="0">
            <a:off x="1028700" y="1028700"/>
            <a:ext cx="17259300" cy="1095375"/>
          </a:xfrm>
          <a:prstGeom prst="rect">
            <a:avLst/>
          </a:prstGeom>
        </p:spPr>
        <p:txBody>
          <a:bodyPr anchor="t" rtlCol="false" tIns="0" lIns="0" bIns="0" rIns="0">
            <a:spAutoFit/>
          </a:bodyPr>
          <a:lstStyle/>
          <a:p>
            <a:pPr>
              <a:lnSpc>
                <a:spcPts val="8640"/>
              </a:lnSpc>
            </a:pPr>
            <a:r>
              <a:rPr lang="en-US" sz="7200">
                <a:solidFill>
                  <a:srgbClr val="000000"/>
                </a:solidFill>
                <a:latin typeface="Montserrat Semi-Bold"/>
              </a:rPr>
              <a:t>Task Flow</a:t>
            </a:r>
          </a:p>
        </p:txBody>
      </p:sp>
      <p:sp>
        <p:nvSpPr>
          <p:cNvPr name="TextBox 6" id="6"/>
          <p:cNvSpPr txBox="true"/>
          <p:nvPr/>
        </p:nvSpPr>
        <p:spPr>
          <a:xfrm rot="0">
            <a:off x="783507" y="2556307"/>
            <a:ext cx="17259300" cy="609600"/>
          </a:xfrm>
          <a:prstGeom prst="rect">
            <a:avLst/>
          </a:prstGeom>
        </p:spPr>
        <p:txBody>
          <a:bodyPr anchor="t" rtlCol="false" tIns="0" lIns="0" bIns="0" rIns="0">
            <a:spAutoFit/>
          </a:bodyPr>
          <a:lstStyle/>
          <a:p>
            <a:pPr marL="863617" indent="-431809" lvl="1">
              <a:lnSpc>
                <a:spcPts val="4800"/>
              </a:lnSpc>
              <a:buFont typeface="Arial"/>
              <a:buChar char="•"/>
            </a:pPr>
            <a:r>
              <a:rPr lang="en-US" sz="4000">
                <a:solidFill>
                  <a:srgbClr val="000000"/>
                </a:solidFill>
                <a:latin typeface="Montserrat"/>
              </a:rPr>
              <a:t>You land on the homepage.       2. Browse exercises next.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AutoShape 2" id="2"/>
          <p:cNvSpPr/>
          <p:nvPr/>
        </p:nvSpPr>
        <p:spPr>
          <a:xfrm rot="0">
            <a:off x="1028700" y="8771310"/>
            <a:ext cx="7213702" cy="0"/>
          </a:xfrm>
          <a:prstGeom prst="line">
            <a:avLst/>
          </a:prstGeom>
          <a:ln cap="rnd" w="9525">
            <a:solidFill>
              <a:srgbClr val="EAE3D6"/>
            </a:solidFill>
            <a:prstDash val="solid"/>
            <a:headEnd type="none" len="sm" w="sm"/>
            <a:tailEnd type="none" len="sm" w="sm"/>
          </a:ln>
        </p:spPr>
      </p:sp>
      <p:pic>
        <p:nvPicPr>
          <p:cNvPr name="Picture 3" id="3"/>
          <p:cNvPicPr>
            <a:picLocks noChangeAspect="true"/>
          </p:cNvPicPr>
          <p:nvPr/>
        </p:nvPicPr>
        <p:blipFill>
          <a:blip r:embed="rId2"/>
          <a:srcRect l="0" t="7957" r="1782" b="5305"/>
          <a:stretch>
            <a:fillRect/>
          </a:stretch>
        </p:blipFill>
        <p:spPr>
          <a:xfrm flipH="false" flipV="false" rot="0">
            <a:off x="840168" y="4411879"/>
            <a:ext cx="8006040" cy="3976982"/>
          </a:xfrm>
          <a:prstGeom prst="rect">
            <a:avLst/>
          </a:prstGeom>
        </p:spPr>
      </p:pic>
      <p:pic>
        <p:nvPicPr>
          <p:cNvPr name="Picture 4" id="4"/>
          <p:cNvPicPr>
            <a:picLocks noChangeAspect="true"/>
          </p:cNvPicPr>
          <p:nvPr/>
        </p:nvPicPr>
        <p:blipFill>
          <a:blip r:embed="rId3"/>
          <a:srcRect l="0" t="7849" r="0" b="5708"/>
          <a:stretch>
            <a:fillRect/>
          </a:stretch>
        </p:blipFill>
        <p:spPr>
          <a:xfrm flipH="false" flipV="false" rot="0">
            <a:off x="9633465" y="4411879"/>
            <a:ext cx="8115300" cy="3945949"/>
          </a:xfrm>
          <a:prstGeom prst="rect">
            <a:avLst/>
          </a:prstGeom>
        </p:spPr>
      </p:pic>
      <p:sp>
        <p:nvSpPr>
          <p:cNvPr name="TextBox 5" id="5"/>
          <p:cNvSpPr txBox="true"/>
          <p:nvPr/>
        </p:nvSpPr>
        <p:spPr>
          <a:xfrm rot="0">
            <a:off x="1028700" y="1028700"/>
            <a:ext cx="7972217" cy="1095375"/>
          </a:xfrm>
          <a:prstGeom prst="rect">
            <a:avLst/>
          </a:prstGeom>
        </p:spPr>
        <p:txBody>
          <a:bodyPr anchor="t" rtlCol="false" tIns="0" lIns="0" bIns="0" rIns="0">
            <a:spAutoFit/>
          </a:bodyPr>
          <a:lstStyle/>
          <a:p>
            <a:pPr>
              <a:lnSpc>
                <a:spcPts val="8640"/>
              </a:lnSpc>
            </a:pPr>
            <a:r>
              <a:rPr lang="en-US" sz="7200">
                <a:solidFill>
                  <a:srgbClr val="FFFFFF"/>
                </a:solidFill>
                <a:latin typeface="Montserrat Semi-Bold"/>
              </a:rPr>
              <a:t>Task Flow</a:t>
            </a:r>
          </a:p>
        </p:txBody>
      </p:sp>
      <p:sp>
        <p:nvSpPr>
          <p:cNvPr name="TextBox 6" id="6"/>
          <p:cNvSpPr txBox="true"/>
          <p:nvPr/>
        </p:nvSpPr>
        <p:spPr>
          <a:xfrm rot="0">
            <a:off x="1306348" y="2114550"/>
            <a:ext cx="8070110" cy="2143125"/>
          </a:xfrm>
          <a:prstGeom prst="rect">
            <a:avLst/>
          </a:prstGeom>
        </p:spPr>
        <p:txBody>
          <a:bodyPr anchor="t" rtlCol="false" tIns="0" lIns="0" bIns="0" rIns="0">
            <a:spAutoFit/>
          </a:bodyPr>
          <a:lstStyle/>
          <a:p>
            <a:pPr>
              <a:lnSpc>
                <a:spcPts val="4200"/>
              </a:lnSpc>
            </a:pPr>
            <a:r>
              <a:rPr lang="en-US" sz="3500">
                <a:solidFill>
                  <a:srgbClr val="FFFFFF"/>
                </a:solidFill>
                <a:latin typeface="Montserrat"/>
              </a:rPr>
              <a:t>3. You can check the details of the exercise and select if you want to see the tutorial or check your accuracy.</a:t>
            </a:r>
          </a:p>
        </p:txBody>
      </p:sp>
      <p:sp>
        <p:nvSpPr>
          <p:cNvPr name="TextBox 7" id="7"/>
          <p:cNvSpPr txBox="true"/>
          <p:nvPr/>
        </p:nvSpPr>
        <p:spPr>
          <a:xfrm rot="0">
            <a:off x="9883781" y="2114550"/>
            <a:ext cx="8070110" cy="1076325"/>
          </a:xfrm>
          <a:prstGeom prst="rect">
            <a:avLst/>
          </a:prstGeom>
        </p:spPr>
        <p:txBody>
          <a:bodyPr anchor="t" rtlCol="false" tIns="0" lIns="0" bIns="0" rIns="0">
            <a:spAutoFit/>
          </a:bodyPr>
          <a:lstStyle/>
          <a:p>
            <a:pPr>
              <a:lnSpc>
                <a:spcPts val="4200"/>
              </a:lnSpc>
            </a:pPr>
            <a:r>
              <a:rPr lang="en-US" sz="3500">
                <a:solidFill>
                  <a:srgbClr val="FFFFFF"/>
                </a:solidFill>
                <a:latin typeface="Montserrat"/>
              </a:rPr>
              <a:t>4. Here you can view the tutorial of the desired exercise.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sp>
        <p:nvSpPr>
          <p:cNvPr name="AutoShape 2" id="2"/>
          <p:cNvSpPr/>
          <p:nvPr/>
        </p:nvSpPr>
        <p:spPr>
          <a:xfrm rot="0">
            <a:off x="1028700" y="8771310"/>
            <a:ext cx="7213702" cy="0"/>
          </a:xfrm>
          <a:prstGeom prst="line">
            <a:avLst/>
          </a:prstGeom>
          <a:ln cap="rnd" w="9525">
            <a:solidFill>
              <a:srgbClr val="314964"/>
            </a:solidFill>
            <a:prstDash val="solid"/>
            <a:headEnd type="none" len="sm" w="sm"/>
            <a:tailEnd type="none" len="sm" w="sm"/>
          </a:ln>
        </p:spPr>
      </p:sp>
      <p:pic>
        <p:nvPicPr>
          <p:cNvPr name="Picture 3" id="3"/>
          <p:cNvPicPr>
            <a:picLocks noChangeAspect="true"/>
          </p:cNvPicPr>
          <p:nvPr/>
        </p:nvPicPr>
        <p:blipFill>
          <a:blip r:embed="rId2"/>
          <a:srcRect l="0" t="7700" r="1496" b="5320"/>
          <a:stretch>
            <a:fillRect/>
          </a:stretch>
        </p:blipFill>
        <p:spPr>
          <a:xfrm flipH="false" flipV="false" rot="0">
            <a:off x="1028700" y="4298549"/>
            <a:ext cx="8006940" cy="3976982"/>
          </a:xfrm>
          <a:prstGeom prst="rect">
            <a:avLst/>
          </a:prstGeom>
        </p:spPr>
      </p:pic>
      <p:pic>
        <p:nvPicPr>
          <p:cNvPr name="Picture 4" id="4"/>
          <p:cNvPicPr>
            <a:picLocks noChangeAspect="true"/>
          </p:cNvPicPr>
          <p:nvPr/>
        </p:nvPicPr>
        <p:blipFill>
          <a:blip r:embed="rId3"/>
          <a:srcRect l="0" t="7571" r="0" b="8354"/>
          <a:stretch>
            <a:fillRect/>
          </a:stretch>
        </p:blipFill>
        <p:spPr>
          <a:xfrm flipH="false" flipV="false" rot="0">
            <a:off x="9499603" y="4298549"/>
            <a:ext cx="8409549" cy="3976982"/>
          </a:xfrm>
          <a:prstGeom prst="rect">
            <a:avLst/>
          </a:prstGeom>
        </p:spPr>
      </p:pic>
      <p:sp>
        <p:nvSpPr>
          <p:cNvPr name="TextBox 5" id="5"/>
          <p:cNvSpPr txBox="true"/>
          <p:nvPr/>
        </p:nvSpPr>
        <p:spPr>
          <a:xfrm rot="0">
            <a:off x="1028700" y="1028700"/>
            <a:ext cx="17259300" cy="1095375"/>
          </a:xfrm>
          <a:prstGeom prst="rect">
            <a:avLst/>
          </a:prstGeom>
        </p:spPr>
        <p:txBody>
          <a:bodyPr anchor="t" rtlCol="false" tIns="0" lIns="0" bIns="0" rIns="0">
            <a:spAutoFit/>
          </a:bodyPr>
          <a:lstStyle/>
          <a:p>
            <a:pPr>
              <a:lnSpc>
                <a:spcPts val="8640"/>
              </a:lnSpc>
            </a:pPr>
            <a:r>
              <a:rPr lang="en-US" sz="7200">
                <a:solidFill>
                  <a:srgbClr val="000000"/>
                </a:solidFill>
                <a:latin typeface="Montserrat Semi-Bold"/>
              </a:rPr>
              <a:t>Task Flow</a:t>
            </a:r>
          </a:p>
        </p:txBody>
      </p:sp>
      <p:sp>
        <p:nvSpPr>
          <p:cNvPr name="TextBox 6" id="6"/>
          <p:cNvSpPr txBox="true"/>
          <p:nvPr/>
        </p:nvSpPr>
        <p:spPr>
          <a:xfrm rot="0">
            <a:off x="1471093" y="2124075"/>
            <a:ext cx="5070362" cy="1828800"/>
          </a:xfrm>
          <a:prstGeom prst="rect">
            <a:avLst/>
          </a:prstGeom>
        </p:spPr>
        <p:txBody>
          <a:bodyPr anchor="t" rtlCol="false" tIns="0" lIns="0" bIns="0" rIns="0">
            <a:spAutoFit/>
          </a:bodyPr>
          <a:lstStyle/>
          <a:p>
            <a:pPr>
              <a:lnSpc>
                <a:spcPts val="4800"/>
              </a:lnSpc>
            </a:pPr>
            <a:r>
              <a:rPr lang="en-US" sz="4000">
                <a:solidFill>
                  <a:srgbClr val="000000"/>
                </a:solidFill>
                <a:latin typeface="Montserrat"/>
              </a:rPr>
              <a:t>5. Upload the video you want to check accuracy for.</a:t>
            </a:r>
          </a:p>
        </p:txBody>
      </p:sp>
      <p:sp>
        <p:nvSpPr>
          <p:cNvPr name="TextBox 7" id="7"/>
          <p:cNvSpPr txBox="true"/>
          <p:nvPr/>
        </p:nvSpPr>
        <p:spPr>
          <a:xfrm rot="0">
            <a:off x="9658350" y="2124075"/>
            <a:ext cx="8225654" cy="1828800"/>
          </a:xfrm>
          <a:prstGeom prst="rect">
            <a:avLst/>
          </a:prstGeom>
        </p:spPr>
        <p:txBody>
          <a:bodyPr anchor="t" rtlCol="false" tIns="0" lIns="0" bIns="0" rIns="0">
            <a:spAutoFit/>
          </a:bodyPr>
          <a:lstStyle/>
          <a:p>
            <a:pPr>
              <a:lnSpc>
                <a:spcPts val="4800"/>
              </a:lnSpc>
            </a:pPr>
            <a:r>
              <a:rPr lang="en-US" sz="4000">
                <a:solidFill>
                  <a:srgbClr val="000000"/>
                </a:solidFill>
                <a:latin typeface="Montserrat"/>
              </a:rPr>
              <a:t>6. Here you can have side by side reference of the correct video and your accuracy rubrics.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DAE8J5MsFnQ</dc:identifier>
  <dcterms:modified xsi:type="dcterms:W3CDTF">2011-08-01T06:04:30Z</dcterms:modified>
  <cp:revision>1</cp:revision>
  <dc:title>Copy of DES-202 Bright Influence</dc:title>
</cp:coreProperties>
</file>